
<file path=[Content_Types].xml><?xml version="1.0" encoding="utf-8"?>
<Types xmlns="http://schemas.openxmlformats.org/package/2006/content-types">
  <Default Extension="png" ContentType="image/png"/>
  <Default Extension="bmp" ContentType="image/bmp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717" r:id="rId1"/>
  </p:sldMasterIdLst>
  <p:notesMasterIdLst>
    <p:notesMasterId r:id="rId31"/>
  </p:notesMasterIdLst>
  <p:sldIdLst>
    <p:sldId id="258" r:id="rId2"/>
    <p:sldId id="274" r:id="rId3"/>
    <p:sldId id="273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0" r:id="rId18"/>
    <p:sldId id="275" r:id="rId19"/>
    <p:sldId id="276" r:id="rId20"/>
    <p:sldId id="277" r:id="rId21"/>
    <p:sldId id="278" r:id="rId22"/>
    <p:sldId id="279" r:id="rId23"/>
    <p:sldId id="272" r:id="rId24"/>
    <p:sldId id="281" r:id="rId25"/>
    <p:sldId id="282" r:id="rId26"/>
    <p:sldId id="283" r:id="rId27"/>
    <p:sldId id="286" r:id="rId28"/>
    <p:sldId id="284" r:id="rId29"/>
    <p:sldId id="285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516E"/>
    <a:srgbClr val="2F5063"/>
    <a:srgbClr val="497E9C"/>
    <a:srgbClr val="BB3D91"/>
    <a:srgbClr val="607786"/>
    <a:srgbClr val="F238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32" autoAdjust="0"/>
    <p:restoredTop sz="94434" autoAdjust="0"/>
  </p:normalViewPr>
  <p:slideViewPr>
    <p:cSldViewPr snapToGrid="0">
      <p:cViewPr varScale="1">
        <p:scale>
          <a:sx n="70" d="100"/>
          <a:sy n="70" d="100"/>
        </p:scale>
        <p:origin x="756" y="72"/>
      </p:cViewPr>
      <p:guideLst>
        <p:guide pos="3840"/>
        <p:guide orient="horz" pos="2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image" Target="../media/image4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6060CE-84A0-4C26-8E75-6ACE7FA88FD2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2D7AE-809E-4813-BED7-682792F09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935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D2D7AE-809E-4813-BED7-682792F0927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8875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D2D7AE-809E-4813-BED7-682792F09277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415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D2D7AE-809E-4813-BED7-682792F0927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401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D2D7AE-809E-4813-BED7-682792F0927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7494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D2D7AE-809E-4813-BED7-682792F0927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7666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D2D7AE-809E-4813-BED7-682792F0927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8016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D2D7AE-809E-4813-BED7-682792F09277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278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D2D7AE-809E-4813-BED7-682792F0927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0336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D2D7AE-809E-4813-BED7-682792F09277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1861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D2D7AE-809E-4813-BED7-682792F09277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157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D11CEB02-5C17-48F6-A31A-DE257DC9AB99}" type="datetime1">
              <a:rPr lang="en-US" smtClean="0"/>
              <a:t>12/18/2013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r>
              <a:rPr lang="en-US" smtClean="0"/>
              <a:t>M.Banan - S.A.Hekmatara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15067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0C6F-B0F6-4D11-9898-3508E95AB2BE}" type="datetime1">
              <a:rPr lang="en-US" smtClean="0"/>
              <a:t>12/18/2013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M.Banan - S.A.Hekmatara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353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DCC61-7876-479D-9882-CE087E027E4D}" type="datetime1">
              <a:rPr lang="en-US" smtClean="0"/>
              <a:t>12/18/2013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M.Banan - S.A.Hekmatara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632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01E6C-E47F-4BF1-9308-1EE13732546B}" type="datetime1">
              <a:rPr lang="en-US" smtClean="0"/>
              <a:t>12/18/2013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M.Banan - S.A.Hekmatara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3428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E0201-16B8-4F83-967F-67AFFA1A4784}" type="datetime1">
              <a:rPr lang="en-US" smtClean="0"/>
              <a:t>12/18/2013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M.Banan - S.A.Hekmatara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836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4E66-9463-41A7-8302-C31664DFD056}" type="datetime1">
              <a:rPr lang="en-US" smtClean="0"/>
              <a:t>12/18/2013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M.Banan - S.A.Hekmatara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2843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B8EAC-DA2A-404D-8701-A4D05FA9F36D}" type="datetime1">
              <a:rPr lang="en-US" smtClean="0"/>
              <a:t>12/18/2013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M.Banan - S.A.Hekmatara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8850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86EEF-9A29-4218-BEE9-093E8BF60F8B}" type="datetime1">
              <a:rPr lang="en-US" smtClean="0"/>
              <a:t>12/18/2013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M.Banan - S.A.Hekmatara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92912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7094-0BE1-4FAD-8DAF-497FA3BB3D01}" type="datetime1">
              <a:rPr lang="en-US" smtClean="0"/>
              <a:t>12/18/2013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M.Banan - S.A.Hekmatara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3923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C66DF-72A4-4623-A530-23BD8D332D85}" type="datetime1">
              <a:rPr lang="en-US" smtClean="0"/>
              <a:t>12/18/2013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M.Banan - S.A.Hekmatara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2510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017C0-3629-4EDE-A822-5D12866B3429}" type="datetime1">
              <a:rPr lang="en-US" smtClean="0"/>
              <a:t>12/18/2013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M.Banan - S.A.Hekmatara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858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A9305-517E-4D75-86A5-D5344A26D135}" type="datetime1">
              <a:rPr lang="en-US" smtClean="0"/>
              <a:t>12/18/2013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M.Banan - S.A.Hekmatara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782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AAAFF-A133-4D0C-8C4A-70D70BC40C76}" type="datetime1">
              <a:rPr lang="en-US" smtClean="0"/>
              <a:t>12/18/2013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M.Banan - S.A.Hekmatara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3631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EA095-F947-4BC0-8DF6-A41460976763}" type="datetime1">
              <a:rPr lang="en-US" smtClean="0"/>
              <a:t>12/18/2013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M.Banan - S.A.Hekmatara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107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7FA82-2456-4949-A294-31DAE8D0787F}" type="datetime1">
              <a:rPr lang="en-US" smtClean="0"/>
              <a:t>12/18/2013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M.Banan - S.A.Hekmatara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305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D18CA-2CE1-4AC7-9C0D-9C706751AE66}" type="datetime1">
              <a:rPr lang="en-US" smtClean="0"/>
              <a:t>12/18/2013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M.Banan - S.A.Hekmatara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83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5ED22-8ADC-42D4-8B4F-A15F269358AF}" type="datetime1">
              <a:rPr lang="en-US" smtClean="0"/>
              <a:t>12/18/2013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M.Banan - S.A.Hekmatara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54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A55AC60-DA3C-4F16-823C-36751E4966FB}" type="datetime1">
              <a:rPr lang="en-US" smtClean="0"/>
              <a:t>12/18/2013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r>
              <a:rPr lang="en-US" smtClean="0"/>
              <a:t>M.Banan - S.A.Hekmatara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5557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  <p:sldLayoutId id="2147483733" r:id="rId16"/>
    <p:sldLayoutId id="2147483734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7" Type="http://schemas.openxmlformats.org/officeDocument/2006/relationships/image" Target="../media/image39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g"/><Relationship Id="rId4" Type="http://schemas.openxmlformats.org/officeDocument/2006/relationships/image" Target="../media/image40.bm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emf"/><Relationship Id="rId3" Type="http://schemas.openxmlformats.org/officeDocument/2006/relationships/image" Target="../media/image32.JPG"/><Relationship Id="rId7" Type="http://schemas.openxmlformats.org/officeDocument/2006/relationships/package" Target="../embeddings/Microsoft_Excel_Worksheet2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6.emf"/><Relationship Id="rId5" Type="http://schemas.openxmlformats.org/officeDocument/2006/relationships/package" Target="../embeddings/Microsoft_Excel_Worksheet1.xlsx"/><Relationship Id="rId4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667534" y="5832219"/>
            <a:ext cx="694578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2F5063"/>
                </a:solidFill>
                <a:cs typeface="B Titr" panose="00000700000000000000" pitchFamily="2" charset="-78"/>
              </a:rPr>
              <a:t>سید علیرضا حکمت </a:t>
            </a:r>
            <a:r>
              <a:rPr lang="fa-IR" sz="2400" dirty="0">
                <a:solidFill>
                  <a:srgbClr val="2F5063"/>
                </a:solidFill>
                <a:cs typeface="B Titr" panose="00000700000000000000" pitchFamily="2" charset="-78"/>
              </a:rPr>
              <a:t>آرا </a:t>
            </a:r>
            <a:r>
              <a:rPr lang="fa-IR" dirty="0">
                <a:solidFill>
                  <a:srgbClr val="2F5063"/>
                </a:solidFill>
                <a:cs typeface="B Titr" panose="00000700000000000000" pitchFamily="2" charset="-78"/>
              </a:rPr>
              <a:t>(کارشناس ارشد </a:t>
            </a:r>
            <a:r>
              <a:rPr lang="fa-IR" dirty="0" smtClean="0">
                <a:solidFill>
                  <a:srgbClr val="2F5063"/>
                </a:solidFill>
                <a:cs typeface="B Titr" panose="00000700000000000000" pitchFamily="2" charset="-78"/>
              </a:rPr>
              <a:t>سازه)</a:t>
            </a:r>
            <a:endParaRPr lang="en-US" dirty="0">
              <a:solidFill>
                <a:srgbClr val="2F5063"/>
              </a:solidFill>
              <a:cs typeface="B Titr" panose="00000700000000000000" pitchFamily="2" charset="-78"/>
            </a:endParaRPr>
          </a:p>
          <a:p>
            <a:pPr algn="r" rtl="1"/>
            <a:endParaRPr lang="en-US" sz="2800" dirty="0">
              <a:solidFill>
                <a:schemeClr val="accent6"/>
              </a:solidFill>
              <a:cs typeface="B Titr" panose="00000700000000000000" pitchFamily="2" charset="-7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213775" y="1161661"/>
            <a:ext cx="792088" cy="576064"/>
            <a:chOff x="6732240" y="116632"/>
            <a:chExt cx="936104" cy="720080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6876256" y="476672"/>
              <a:ext cx="504056" cy="360040"/>
            </a:xfrm>
            <a:prstGeom prst="line">
              <a:avLst/>
            </a:prstGeom>
            <a:noFill/>
            <a:ln w="508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25" name="Straight Connector 24"/>
            <p:cNvCxnSpPr/>
            <p:nvPr/>
          </p:nvCxnSpPr>
          <p:spPr>
            <a:xfrm rot="5400000">
              <a:off x="6768256" y="476672"/>
              <a:ext cx="108000" cy="108000"/>
            </a:xfrm>
            <a:prstGeom prst="line">
              <a:avLst/>
            </a:prstGeom>
            <a:noFill/>
            <a:ln w="508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26" name="Straight Connector 25"/>
            <p:cNvCxnSpPr/>
            <p:nvPr/>
          </p:nvCxnSpPr>
          <p:spPr>
            <a:xfrm>
              <a:off x="7020272" y="404664"/>
              <a:ext cx="504056" cy="360040"/>
            </a:xfrm>
            <a:prstGeom prst="line">
              <a:avLst/>
            </a:prstGeom>
            <a:noFill/>
            <a:ln w="508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27" name="Straight Connector 26"/>
            <p:cNvCxnSpPr/>
            <p:nvPr/>
          </p:nvCxnSpPr>
          <p:spPr>
            <a:xfrm rot="5400000">
              <a:off x="6912272" y="404664"/>
              <a:ext cx="108000" cy="108000"/>
            </a:xfrm>
            <a:prstGeom prst="line">
              <a:avLst/>
            </a:prstGeom>
            <a:noFill/>
            <a:ln w="508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28" name="Straight Connector 27"/>
            <p:cNvCxnSpPr/>
            <p:nvPr/>
          </p:nvCxnSpPr>
          <p:spPr>
            <a:xfrm>
              <a:off x="7164288" y="332656"/>
              <a:ext cx="504056" cy="360040"/>
            </a:xfrm>
            <a:prstGeom prst="line">
              <a:avLst/>
            </a:prstGeom>
            <a:noFill/>
            <a:ln w="508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29" name="Straight Connector 28"/>
            <p:cNvCxnSpPr/>
            <p:nvPr/>
          </p:nvCxnSpPr>
          <p:spPr>
            <a:xfrm rot="5400000">
              <a:off x="7056288" y="332656"/>
              <a:ext cx="108000" cy="108000"/>
            </a:xfrm>
            <a:prstGeom prst="line">
              <a:avLst/>
            </a:prstGeom>
            <a:noFill/>
            <a:ln w="508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30" name="Straight Connector 29"/>
            <p:cNvCxnSpPr/>
            <p:nvPr/>
          </p:nvCxnSpPr>
          <p:spPr>
            <a:xfrm>
              <a:off x="6732240" y="116632"/>
              <a:ext cx="936104" cy="0"/>
            </a:xfrm>
            <a:prstGeom prst="line">
              <a:avLst/>
            </a:prstGeom>
            <a:noFill/>
            <a:ln w="508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31" name="Straight Connector 30"/>
            <p:cNvCxnSpPr/>
            <p:nvPr/>
          </p:nvCxnSpPr>
          <p:spPr>
            <a:xfrm rot="5400000">
              <a:off x="6480212" y="368660"/>
              <a:ext cx="504056" cy="0"/>
            </a:xfrm>
            <a:prstGeom prst="line">
              <a:avLst/>
            </a:prstGeom>
            <a:noFill/>
            <a:ln w="508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>
            <a:xfrm rot="5400000">
              <a:off x="7416316" y="368660"/>
              <a:ext cx="504056" cy="0"/>
            </a:xfrm>
            <a:prstGeom prst="line">
              <a:avLst/>
            </a:prstGeom>
            <a:noFill/>
            <a:ln w="508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</p:grpSp>
      <p:sp>
        <p:nvSpPr>
          <p:cNvPr id="33" name="TextBox 32"/>
          <p:cNvSpPr txBox="1"/>
          <p:nvPr/>
        </p:nvSpPr>
        <p:spPr>
          <a:xfrm>
            <a:off x="7268779" y="5160268"/>
            <a:ext cx="4344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2F5063"/>
                </a:solidFill>
                <a:cs typeface="B Titr" panose="00000700000000000000" pitchFamily="2" charset="-78"/>
              </a:rPr>
              <a:t>محمد  بنان   </a:t>
            </a:r>
            <a:r>
              <a:rPr lang="fa-IR" dirty="0" smtClean="0">
                <a:solidFill>
                  <a:srgbClr val="2F5063"/>
                </a:solidFill>
                <a:cs typeface="B Titr" panose="00000700000000000000" pitchFamily="2" charset="-78"/>
              </a:rPr>
              <a:t>(کارشناس ارشد زلزله)</a:t>
            </a:r>
            <a:endParaRPr lang="en-US" dirty="0">
              <a:solidFill>
                <a:srgbClr val="2F5063"/>
              </a:solidFill>
              <a:cs typeface="B Titr" panose="000007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19784" y="456114"/>
            <a:ext cx="28524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سازمان نظام مهندسی ساختمان</a:t>
            </a:r>
          </a:p>
          <a:p>
            <a:pPr algn="ctr"/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استان فارس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972" y="1413375"/>
            <a:ext cx="7285163" cy="355345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908498" y="415680"/>
            <a:ext cx="71498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400" b="1" cap="all" dirty="0">
                <a:ln w="3175" cmpd="sng">
                  <a:noFill/>
                </a:ln>
                <a:solidFill>
                  <a:srgbClr val="A6516E"/>
                </a:solidFill>
                <a:cs typeface="B Titr" panose="00000700000000000000" pitchFamily="2" charset="-78"/>
              </a:rPr>
              <a:t>معرفی نرم افزار </a:t>
            </a:r>
            <a:r>
              <a:rPr lang="en-US" sz="4400" b="1" cap="all" dirty="0">
                <a:ln w="3175" cmpd="sng">
                  <a:noFill/>
                </a:ln>
                <a:solidFill>
                  <a:srgbClr val="A6516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ETABS 2013</a:t>
            </a:r>
          </a:p>
        </p:txBody>
      </p:sp>
    </p:spTree>
    <p:extLst>
      <p:ext uri="{BB962C8B-B14F-4D97-AF65-F5344CB8AC3E}">
        <p14:creationId xmlns:p14="http://schemas.microsoft.com/office/powerpoint/2010/main" val="247479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9934" y="1501254"/>
            <a:ext cx="9807292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2F5063"/>
                </a:solidFill>
                <a:cs typeface="B Nazanin" panose="00000400000000000000" pitchFamily="2" charset="-78"/>
              </a:rPr>
              <a:t>Output and Display </a:t>
            </a:r>
            <a:endParaRPr lang="en-US" sz="2800" b="1" dirty="0" smtClean="0">
              <a:solidFill>
                <a:srgbClr val="2F5063"/>
              </a:solidFill>
              <a:cs typeface="B Nazanin" panose="00000400000000000000" pitchFamily="2" charset="-78"/>
            </a:endParaRP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تنظیم واحد و رقم اعشاری در خروجی های مختلف</a:t>
            </a: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دسته بندی عکس العملهای تکیه گاهی</a:t>
            </a: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خروجی گرافیکی بالا</a:t>
            </a:r>
            <a:endParaRPr lang="fa-IR" sz="3200" b="1" dirty="0">
              <a:solidFill>
                <a:srgbClr val="2F5063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en-US" sz="3200" dirty="0">
              <a:solidFill>
                <a:srgbClr val="497E9C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1" y="126549"/>
            <a:ext cx="4552903" cy="27499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403" y="2876503"/>
            <a:ext cx="3749722" cy="37497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364" y="3108390"/>
            <a:ext cx="5785182" cy="3471109"/>
          </a:xfrm>
          <a:prstGeom prst="rect">
            <a:avLst/>
          </a:prstGeom>
        </p:spPr>
      </p:pic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50963" y="6248400"/>
            <a:ext cx="551167" cy="377825"/>
          </a:xfrm>
        </p:spPr>
        <p:txBody>
          <a:bodyPr/>
          <a:lstStyle/>
          <a:p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endParaRPr 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342" y="6248400"/>
            <a:ext cx="2822995" cy="377825"/>
          </a:xfrm>
        </p:spPr>
        <p:txBody>
          <a:bodyPr/>
          <a:lstStyle/>
          <a:p>
            <a:r>
              <a:rPr lang="en-US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M.Banan - S.A.Hekmatara</a:t>
            </a:r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685801" y="530211"/>
            <a:ext cx="10131425" cy="523220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 anchor="ctr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/>
            <a:r>
              <a:rPr lang="fa-IR" sz="2800" b="1" dirty="0" smtClean="0">
                <a:solidFill>
                  <a:srgbClr val="A6516E"/>
                </a:solidFill>
                <a:latin typeface="+mn-lt"/>
                <a:ea typeface="+mn-ea"/>
                <a:cs typeface="B Titr" panose="00000700000000000000" pitchFamily="2" charset="-78"/>
              </a:rPr>
              <a:t>امکانات جدید نرم افزار </a:t>
            </a:r>
            <a:r>
              <a:rPr lang="en-US" sz="2800" b="1" dirty="0" smtClean="0">
                <a:solidFill>
                  <a:srgbClr val="A6516E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ETABS 2013</a:t>
            </a:r>
            <a:endParaRPr lang="en-US" sz="2800" b="1" dirty="0">
              <a:solidFill>
                <a:srgbClr val="A6516E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89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9934" y="1501254"/>
            <a:ext cx="9807292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Detailing </a:t>
            </a: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نقشه های اجرایی </a:t>
            </a: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جزئیات سه بعدی</a:t>
            </a: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شیت بندی نقشه های اجرایی</a:t>
            </a: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endParaRPr lang="fa-IR" sz="24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en-US" sz="3200" dirty="0">
              <a:solidFill>
                <a:srgbClr val="497E9C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482" y="3007585"/>
            <a:ext cx="3429727" cy="3429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446" y="3501013"/>
            <a:ext cx="2936299" cy="29362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098" y="196490"/>
            <a:ext cx="4609287" cy="4609287"/>
          </a:xfrm>
          <a:prstGeom prst="rect">
            <a:avLst/>
          </a:prstGeom>
        </p:spPr>
      </p:pic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50963" y="6248400"/>
            <a:ext cx="551167" cy="377825"/>
          </a:xfrm>
        </p:spPr>
        <p:txBody>
          <a:bodyPr/>
          <a:lstStyle/>
          <a:p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endParaRPr 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342" y="6248400"/>
            <a:ext cx="2822995" cy="377825"/>
          </a:xfrm>
        </p:spPr>
        <p:txBody>
          <a:bodyPr/>
          <a:lstStyle/>
          <a:p>
            <a:r>
              <a:rPr lang="en-US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M.Banan - S.A.Hekmatara</a:t>
            </a:r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685801" y="530211"/>
            <a:ext cx="10131425" cy="523220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 anchor="ctr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/>
            <a:r>
              <a:rPr lang="fa-IR" sz="2800" b="1" dirty="0" smtClean="0">
                <a:solidFill>
                  <a:srgbClr val="A6516E"/>
                </a:solidFill>
                <a:latin typeface="+mn-lt"/>
                <a:ea typeface="+mn-ea"/>
                <a:cs typeface="B Titr" panose="00000700000000000000" pitchFamily="2" charset="-78"/>
              </a:rPr>
              <a:t>امکانات جدید نرم افزار </a:t>
            </a:r>
            <a:r>
              <a:rPr lang="en-US" sz="2800" b="1" dirty="0" smtClean="0">
                <a:solidFill>
                  <a:srgbClr val="A6516E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ETABS 2013</a:t>
            </a:r>
            <a:endParaRPr lang="en-US" sz="2800" b="1" dirty="0">
              <a:solidFill>
                <a:srgbClr val="A6516E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89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9934" y="1501254"/>
            <a:ext cx="9807292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2F5063"/>
                </a:solidFill>
                <a:cs typeface="B Nazanin" panose="00000400000000000000" pitchFamily="2" charset="-78"/>
              </a:rPr>
              <a:t>Reporting</a:t>
            </a:r>
            <a:endParaRPr lang="fa-IR" sz="2400" b="1" dirty="0" smtClean="0">
              <a:solidFill>
                <a:srgbClr val="2F5063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en-US" sz="3200" dirty="0">
              <a:solidFill>
                <a:srgbClr val="497E9C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934" y="1224834"/>
            <a:ext cx="6811567" cy="5633166"/>
          </a:xfrm>
          <a:prstGeom prst="rect">
            <a:avLst/>
          </a:prstGeom>
        </p:spPr>
      </p:pic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50963" y="6248400"/>
            <a:ext cx="551167" cy="377825"/>
          </a:xfrm>
        </p:spPr>
        <p:txBody>
          <a:bodyPr/>
          <a:lstStyle/>
          <a:p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342" y="6248400"/>
            <a:ext cx="2822995" cy="377825"/>
          </a:xfrm>
        </p:spPr>
        <p:txBody>
          <a:bodyPr/>
          <a:lstStyle/>
          <a:p>
            <a:r>
              <a:rPr lang="en-US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M.Banan - S.A.Hekmatara</a:t>
            </a:r>
          </a:p>
        </p:txBody>
      </p:sp>
      <p:sp>
        <p:nvSpPr>
          <p:cNvPr id="10" name="Title 3"/>
          <p:cNvSpPr txBox="1">
            <a:spLocks/>
          </p:cNvSpPr>
          <p:nvPr/>
        </p:nvSpPr>
        <p:spPr>
          <a:xfrm>
            <a:off x="685801" y="530211"/>
            <a:ext cx="10131425" cy="523220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 anchor="ctr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/>
            <a:r>
              <a:rPr lang="fa-IR" sz="2800" b="1" dirty="0" smtClean="0">
                <a:solidFill>
                  <a:srgbClr val="A6516E"/>
                </a:solidFill>
                <a:latin typeface="+mn-lt"/>
                <a:ea typeface="+mn-ea"/>
                <a:cs typeface="B Titr" panose="00000700000000000000" pitchFamily="2" charset="-78"/>
              </a:rPr>
              <a:t>امکانات جدید نرم افزار </a:t>
            </a:r>
            <a:r>
              <a:rPr lang="en-US" sz="2800" b="1" dirty="0" smtClean="0">
                <a:solidFill>
                  <a:srgbClr val="A6516E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ETABS 2013</a:t>
            </a:r>
            <a:endParaRPr lang="en-US" sz="2800" b="1" dirty="0">
              <a:solidFill>
                <a:srgbClr val="A6516E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18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685801" y="530211"/>
            <a:ext cx="10131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>
                <a:solidFill>
                  <a:srgbClr val="A6516E"/>
                </a:solidFill>
                <a:latin typeface="+mn-lt"/>
                <a:ea typeface="+mn-ea"/>
                <a:cs typeface="B Titr" panose="00000700000000000000" pitchFamily="2" charset="-78"/>
              </a:rPr>
              <a:t>امکانات جدید نرم افزار </a:t>
            </a:r>
            <a:r>
              <a:rPr lang="en-US" sz="2800" b="1" dirty="0">
                <a:solidFill>
                  <a:srgbClr val="A6516E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ETABS 2013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9934" y="1501254"/>
            <a:ext cx="98072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2F5063"/>
                </a:solidFill>
                <a:cs typeface="B Nazanin" panose="00000400000000000000" pitchFamily="2" charset="-78"/>
              </a:rPr>
              <a:t>Import and Export </a:t>
            </a:r>
            <a:endParaRPr lang="en-US" sz="2800" b="1" dirty="0" smtClean="0">
              <a:solidFill>
                <a:srgbClr val="2F5063"/>
              </a:solidFill>
              <a:cs typeface="B Nazanin" panose="00000400000000000000" pitchFamily="2" charset="-78"/>
            </a:endParaRP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ارتباط قوی با </a:t>
            </a:r>
            <a:r>
              <a:rPr lang="en-US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Auto Desk</a:t>
            </a:r>
            <a:endParaRPr lang="fa-IR" sz="2400" b="1" dirty="0" smtClean="0">
              <a:solidFill>
                <a:srgbClr val="2F5063"/>
              </a:solidFill>
              <a:cs typeface="B Nazanin" panose="00000400000000000000" pitchFamily="2" charset="-78"/>
            </a:endParaRPr>
          </a:p>
          <a:p>
            <a:pPr marL="1371600" lvl="2" indent="-457200" algn="r" rtl="1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Auto Cad	</a:t>
            </a:r>
            <a:endParaRPr lang="fa-IR" sz="2400" b="1" dirty="0" smtClean="0">
              <a:solidFill>
                <a:srgbClr val="2F5063"/>
              </a:solidFill>
              <a:cs typeface="B Nazanin" panose="00000400000000000000" pitchFamily="2" charset="-78"/>
            </a:endParaRPr>
          </a:p>
          <a:p>
            <a:pPr marL="1371600" lvl="2" indent="-457200" algn="r" rtl="1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Revit Structure</a:t>
            </a: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Tekla Structure</a:t>
            </a:r>
            <a:endParaRPr lang="fa-IR" sz="3200" b="1" dirty="0" smtClean="0">
              <a:solidFill>
                <a:srgbClr val="2F5063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en-US" sz="3200" dirty="0">
              <a:solidFill>
                <a:srgbClr val="497E9C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64" y="1105285"/>
            <a:ext cx="5143115" cy="5143115"/>
          </a:xfrm>
          <a:prstGeom prst="rect">
            <a:avLst/>
          </a:prstGeom>
        </p:spPr>
      </p:pic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50963" y="6248400"/>
            <a:ext cx="551167" cy="377825"/>
          </a:xfrm>
        </p:spPr>
        <p:txBody>
          <a:bodyPr/>
          <a:lstStyle/>
          <a:p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342" y="6248400"/>
            <a:ext cx="2822995" cy="377825"/>
          </a:xfrm>
        </p:spPr>
        <p:txBody>
          <a:bodyPr/>
          <a:lstStyle/>
          <a:p>
            <a:r>
              <a:rPr lang="en-US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M.Banan - S.A.Hekmatara</a:t>
            </a:r>
          </a:p>
        </p:txBody>
      </p:sp>
    </p:spTree>
    <p:extLst>
      <p:ext uri="{BB962C8B-B14F-4D97-AF65-F5344CB8AC3E}">
        <p14:creationId xmlns:p14="http://schemas.microsoft.com/office/powerpoint/2010/main" val="235622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304" y="1104931"/>
            <a:ext cx="3135572" cy="1774393"/>
          </a:xfrm>
          <a:prstGeom prst="rect">
            <a:avLst/>
          </a:prstGeom>
        </p:spPr>
      </p:pic>
      <p:pic>
        <p:nvPicPr>
          <p:cNvPr id="8" name="Picture 7"/>
          <p:cNvPicPr preferRelativeResize="0"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89" b="22388"/>
          <a:stretch/>
        </p:blipFill>
        <p:spPr>
          <a:xfrm>
            <a:off x="5973983" y="1104931"/>
            <a:ext cx="3136392" cy="177393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987" y="3193575"/>
            <a:ext cx="4268336" cy="28106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666" y="3193575"/>
            <a:ext cx="4236875" cy="2810600"/>
          </a:xfrm>
          <a:prstGeom prst="rect">
            <a:avLst/>
          </a:prstGeom>
        </p:spPr>
      </p:pic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50963" y="6248400"/>
            <a:ext cx="551167" cy="377825"/>
          </a:xfrm>
        </p:spPr>
        <p:txBody>
          <a:bodyPr/>
          <a:lstStyle/>
          <a:p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342" y="6248400"/>
            <a:ext cx="2822995" cy="377825"/>
          </a:xfrm>
        </p:spPr>
        <p:txBody>
          <a:bodyPr/>
          <a:lstStyle/>
          <a:p>
            <a:r>
              <a:rPr lang="en-US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M.Banan - S.A.Hekmatara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25600" y="478621"/>
            <a:ext cx="10045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>
                <a:solidFill>
                  <a:srgbClr val="A6516E"/>
                </a:solidFill>
                <a:cs typeface="B Titr" panose="00000700000000000000" pitchFamily="2" charset="-78"/>
              </a:rPr>
              <a:t>مقایسه نتایج طراحی سازه </a:t>
            </a:r>
            <a:r>
              <a:rPr lang="fa-IR" sz="2800" b="1" dirty="0" smtClean="0">
                <a:solidFill>
                  <a:srgbClr val="A6516E"/>
                </a:solidFill>
                <a:cs typeface="B Titr" panose="00000700000000000000" pitchFamily="2" charset="-78"/>
              </a:rPr>
              <a:t>بتنی </a:t>
            </a:r>
            <a:r>
              <a:rPr lang="fa-IR" sz="2800" b="1" dirty="0">
                <a:solidFill>
                  <a:srgbClr val="A6516E"/>
                </a:solidFill>
                <a:cs typeface="B Titr" panose="00000700000000000000" pitchFamily="2" charset="-78"/>
              </a:rPr>
              <a:t>10 طبقه</a:t>
            </a:r>
            <a:endParaRPr lang="en-US" sz="2800" b="1" dirty="0">
              <a:solidFill>
                <a:srgbClr val="A6516E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254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1" y="1110919"/>
            <a:ext cx="3135572" cy="1774393"/>
          </a:xfrm>
          <a:prstGeom prst="rect">
            <a:avLst/>
          </a:prstGeom>
        </p:spPr>
      </p:pic>
      <p:pic>
        <p:nvPicPr>
          <p:cNvPr id="8" name="Picture 7"/>
          <p:cNvPicPr preferRelativeResize="0"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89" b="22388"/>
          <a:stretch/>
        </p:blipFill>
        <p:spPr>
          <a:xfrm>
            <a:off x="395373" y="3527576"/>
            <a:ext cx="3136392" cy="17739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8701" y="3527576"/>
            <a:ext cx="8046134" cy="12303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8701" y="4804338"/>
            <a:ext cx="8046134" cy="87909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68701" y="1126859"/>
            <a:ext cx="8086725" cy="9906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68701" y="2091815"/>
            <a:ext cx="8046134" cy="1159564"/>
          </a:xfrm>
          <a:prstGeom prst="rect">
            <a:avLst/>
          </a:prstGeom>
        </p:spPr>
      </p:pic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50963" y="6248400"/>
            <a:ext cx="551167" cy="377825"/>
          </a:xfrm>
        </p:spPr>
        <p:txBody>
          <a:bodyPr/>
          <a:lstStyle/>
          <a:p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342" y="6248400"/>
            <a:ext cx="2822995" cy="377825"/>
          </a:xfrm>
        </p:spPr>
        <p:txBody>
          <a:bodyPr/>
          <a:lstStyle/>
          <a:p>
            <a:r>
              <a:rPr lang="en-US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M.Banan - S.A.Hekmatara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25600" y="478621"/>
            <a:ext cx="10045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>
                <a:solidFill>
                  <a:srgbClr val="A6516E"/>
                </a:solidFill>
                <a:cs typeface="B Titr" panose="00000700000000000000" pitchFamily="2" charset="-78"/>
              </a:rPr>
              <a:t>مقایسه نتایج طراحی سازه </a:t>
            </a:r>
            <a:r>
              <a:rPr lang="fa-IR" sz="2800" b="1" dirty="0" smtClean="0">
                <a:solidFill>
                  <a:srgbClr val="A6516E"/>
                </a:solidFill>
                <a:cs typeface="B Titr" panose="00000700000000000000" pitchFamily="2" charset="-78"/>
              </a:rPr>
              <a:t>بتنی </a:t>
            </a:r>
            <a:r>
              <a:rPr lang="fa-IR" sz="2800" b="1" dirty="0">
                <a:solidFill>
                  <a:srgbClr val="A6516E"/>
                </a:solidFill>
                <a:cs typeface="B Titr" panose="00000700000000000000" pitchFamily="2" charset="-78"/>
              </a:rPr>
              <a:t>10 طبقه</a:t>
            </a:r>
            <a:endParaRPr lang="en-US" sz="2800" b="1" dirty="0">
              <a:solidFill>
                <a:srgbClr val="A6516E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256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454" y="213412"/>
            <a:ext cx="3135572" cy="1774393"/>
          </a:xfrm>
          <a:prstGeom prst="rect">
            <a:avLst/>
          </a:prstGeom>
        </p:spPr>
      </p:pic>
      <p:pic>
        <p:nvPicPr>
          <p:cNvPr id="8" name="Picture 7"/>
          <p:cNvPicPr preferRelativeResize="0"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89" b="22388"/>
          <a:stretch/>
        </p:blipFill>
        <p:spPr>
          <a:xfrm>
            <a:off x="7640752" y="213412"/>
            <a:ext cx="3136392" cy="177393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51" y="1987348"/>
            <a:ext cx="4849323" cy="4296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363" y="1987348"/>
            <a:ext cx="4817169" cy="4296700"/>
          </a:xfrm>
          <a:prstGeom prst="rect">
            <a:avLst/>
          </a:prstGeom>
        </p:spPr>
      </p:pic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50963" y="6248400"/>
            <a:ext cx="551167" cy="377825"/>
          </a:xfrm>
        </p:spPr>
        <p:txBody>
          <a:bodyPr/>
          <a:lstStyle/>
          <a:p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342" y="6248400"/>
            <a:ext cx="2822995" cy="377825"/>
          </a:xfrm>
        </p:spPr>
        <p:txBody>
          <a:bodyPr/>
          <a:lstStyle/>
          <a:p>
            <a:r>
              <a:rPr lang="en-US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M.Banan - S.A.Hekmatara</a:t>
            </a:r>
          </a:p>
        </p:txBody>
      </p:sp>
    </p:spTree>
    <p:extLst>
      <p:ext uri="{BB962C8B-B14F-4D97-AF65-F5344CB8AC3E}">
        <p14:creationId xmlns:p14="http://schemas.microsoft.com/office/powerpoint/2010/main" val="323854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50963" y="6248400"/>
            <a:ext cx="551167" cy="377825"/>
          </a:xfrm>
        </p:spPr>
        <p:txBody>
          <a:bodyPr/>
          <a:lstStyle/>
          <a:p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342" y="6248400"/>
            <a:ext cx="2822995" cy="377825"/>
          </a:xfrm>
        </p:spPr>
        <p:txBody>
          <a:bodyPr/>
          <a:lstStyle/>
          <a:p>
            <a:r>
              <a:rPr lang="en-US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M.Banan - S.A.Hekmatara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1399" t="13710" b="5507"/>
          <a:stretch/>
        </p:blipFill>
        <p:spPr>
          <a:xfrm>
            <a:off x="6863762" y="1865195"/>
            <a:ext cx="4690371" cy="438320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454" y="96182"/>
            <a:ext cx="3135572" cy="1774393"/>
          </a:xfrm>
          <a:prstGeom prst="rect">
            <a:avLst/>
          </a:prstGeom>
        </p:spPr>
      </p:pic>
      <p:pic>
        <p:nvPicPr>
          <p:cNvPr id="11" name="Picture 10"/>
          <p:cNvPicPr preferRelativeResize="0">
            <a:picLocks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89" b="22388"/>
          <a:stretch/>
        </p:blipFill>
        <p:spPr>
          <a:xfrm>
            <a:off x="7640752" y="96182"/>
            <a:ext cx="3136392" cy="1773936"/>
          </a:xfrm>
          <a:prstGeom prst="rect">
            <a:avLst/>
          </a:prstGeom>
        </p:spPr>
      </p:pic>
      <p:pic>
        <p:nvPicPr>
          <p:cNvPr id="7" name="Picture 6"/>
          <p:cNvPicPr preferRelativeResize="0">
            <a:picLocks/>
          </p:cNvPicPr>
          <p:nvPr/>
        </p:nvPicPr>
        <p:blipFill rotWithShape="1">
          <a:blip r:embed="rId6"/>
          <a:srcRect l="50874" t="9878" b="5420"/>
          <a:stretch/>
        </p:blipFill>
        <p:spPr>
          <a:xfrm>
            <a:off x="571804" y="1868424"/>
            <a:ext cx="4690872" cy="437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2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05907" y="1534570"/>
            <a:ext cx="10648709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Wingdings" panose="05000000000000000000" pitchFamily="2" charset="2"/>
              <a:buChar char="§"/>
            </a:pPr>
            <a:r>
              <a:rPr lang="en-US" sz="2800" b="1" dirty="0" smtClean="0">
                <a:solidFill>
                  <a:srgbClr val="A6516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Nonlinearity in ETABS2013</a:t>
            </a:r>
            <a:endParaRPr lang="en-US" sz="2800" b="1" dirty="0">
              <a:solidFill>
                <a:srgbClr val="A6516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 algn="r" rtl="1">
              <a:buFont typeface="Wingdings" panose="05000000000000000000" pitchFamily="2" charset="2"/>
              <a:buChar char="§"/>
            </a:pPr>
            <a:r>
              <a:rPr lang="en-US" sz="2400" b="1" dirty="0">
                <a:solidFill>
                  <a:srgbClr val="2F5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Material </a:t>
            </a:r>
            <a:r>
              <a:rPr lang="en-US" sz="2400" b="1" dirty="0" smtClean="0">
                <a:solidFill>
                  <a:srgbClr val="2F5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Nonlinearity</a:t>
            </a:r>
            <a:endParaRPr lang="fa-IR" sz="2400" b="1" dirty="0" smtClean="0">
              <a:solidFill>
                <a:srgbClr val="2F506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0" lvl="3" indent="-457200" algn="r" rtl="1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2F5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Various type of nonlinear properties in </a:t>
            </a:r>
            <a:r>
              <a:rPr lang="en-US" sz="2400" dirty="0" smtClean="0">
                <a:solidFill>
                  <a:srgbClr val="2F5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Link </a:t>
            </a:r>
            <a:r>
              <a:rPr lang="en-US" sz="2400" dirty="0">
                <a:solidFill>
                  <a:srgbClr val="2F5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elements</a:t>
            </a:r>
          </a:p>
          <a:p>
            <a:pPr marL="1828800" lvl="3" indent="-457200" algn="r" rtl="1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2F5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Tension and/or compression limits in Frame elements</a:t>
            </a:r>
            <a:endParaRPr lang="fa-IR" sz="2400" dirty="0">
              <a:solidFill>
                <a:srgbClr val="2F506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0" lvl="3" indent="-457200" algn="r" rtl="1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2F5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Plastic hinges in Frame elements</a:t>
            </a:r>
          </a:p>
          <a:p>
            <a:pPr marL="914400" lvl="1" indent="-457200" algn="r" rtl="1">
              <a:buFont typeface="Wingdings" panose="05000000000000000000" pitchFamily="2" charset="2"/>
              <a:buChar char="§"/>
            </a:pPr>
            <a:r>
              <a:rPr lang="en-US" sz="2400" b="1" dirty="0" smtClean="0">
                <a:solidFill>
                  <a:srgbClr val="2F5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Geometric nonlinearity</a:t>
            </a:r>
          </a:p>
          <a:p>
            <a:pPr marL="1828800" lvl="3" indent="-457200" algn="r" rtl="1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2F5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P-delta </a:t>
            </a:r>
            <a:r>
              <a:rPr lang="en-US" sz="2400" dirty="0" err="1">
                <a:solidFill>
                  <a:srgbClr val="2F5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en-US" sz="2400" dirty="0">
                <a:solidFill>
                  <a:srgbClr val="2F5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2F5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fects</a:t>
            </a:r>
            <a:endParaRPr lang="fa-IR" sz="2400" dirty="0" smtClean="0">
              <a:solidFill>
                <a:srgbClr val="2F506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0" lvl="3" indent="-457200" algn="r" rtl="1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2F5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Large displacement effects</a:t>
            </a:r>
            <a:endParaRPr lang="fa-IR" sz="2400" dirty="0">
              <a:solidFill>
                <a:srgbClr val="2F506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 algn="r" rtl="1">
              <a:buFont typeface="Wingdings" panose="05000000000000000000" pitchFamily="2" charset="2"/>
              <a:buChar char="§"/>
            </a:pPr>
            <a:r>
              <a:rPr lang="en-US" sz="2400" b="1" dirty="0">
                <a:solidFill>
                  <a:srgbClr val="2F5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Staged </a:t>
            </a:r>
            <a:r>
              <a:rPr lang="en-US" sz="2400" b="1" dirty="0" smtClean="0">
                <a:solidFill>
                  <a:srgbClr val="2F5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construction</a:t>
            </a:r>
            <a:endParaRPr lang="fa-IR" sz="2400" b="1" dirty="0" smtClean="0">
              <a:solidFill>
                <a:srgbClr val="2F506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0" lvl="3" indent="-457200" algn="r" rtl="1"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rgbClr val="2F5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Aging</a:t>
            </a:r>
            <a:r>
              <a:rPr lang="en-US" sz="2400" dirty="0">
                <a:solidFill>
                  <a:srgbClr val="2F50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creep, and shrinkage</a:t>
            </a:r>
          </a:p>
        </p:txBody>
      </p:sp>
      <p:sp>
        <p:nvSpPr>
          <p:cNvPr id="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50963" y="6248400"/>
            <a:ext cx="551167" cy="377825"/>
          </a:xfrm>
        </p:spPr>
        <p:txBody>
          <a:bodyPr/>
          <a:lstStyle/>
          <a:p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342" y="6248400"/>
            <a:ext cx="2822995" cy="377825"/>
          </a:xfrm>
        </p:spPr>
        <p:txBody>
          <a:bodyPr/>
          <a:lstStyle/>
          <a:p>
            <a:r>
              <a:rPr lang="en-US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M.Banan - S.A.Hekmatara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25600" y="478621"/>
            <a:ext cx="10045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solidFill>
                  <a:srgbClr val="A6516E"/>
                </a:solidFill>
                <a:cs typeface="B Titr" panose="00000700000000000000" pitchFamily="2" charset="-78"/>
              </a:rPr>
              <a:t>تحلیل غیر خطی</a:t>
            </a:r>
            <a:endParaRPr lang="en-US" sz="2800" b="1" dirty="0">
              <a:solidFill>
                <a:srgbClr val="A6516E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927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619" y="1292559"/>
            <a:ext cx="10705717" cy="3552396"/>
          </a:xfrm>
          <a:prstGeom prst="rect">
            <a:avLst/>
          </a:prstGeom>
        </p:spPr>
      </p:pic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50963" y="6248400"/>
            <a:ext cx="551167" cy="377825"/>
          </a:xfrm>
        </p:spPr>
        <p:txBody>
          <a:bodyPr/>
          <a:lstStyle/>
          <a:p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endParaRPr 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342" y="6248400"/>
            <a:ext cx="2822995" cy="377825"/>
          </a:xfrm>
        </p:spPr>
        <p:txBody>
          <a:bodyPr/>
          <a:lstStyle/>
          <a:p>
            <a:r>
              <a:rPr lang="en-US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M.Banan - S.A.Hekmatara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25600" y="478621"/>
            <a:ext cx="10045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solidFill>
                  <a:srgbClr val="A6516E"/>
                </a:solidFill>
                <a:cs typeface="B Titr" panose="00000700000000000000" pitchFamily="2" charset="-78"/>
              </a:rPr>
              <a:t>تحلیل غیر خطی</a:t>
            </a:r>
            <a:endParaRPr lang="en-US" sz="2800" b="1" dirty="0">
              <a:solidFill>
                <a:srgbClr val="A6516E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6578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6346209" y="530211"/>
            <a:ext cx="4471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>
                <a:solidFill>
                  <a:srgbClr val="A6516E"/>
                </a:solidFill>
                <a:latin typeface="+mn-lt"/>
                <a:ea typeface="+mn-ea"/>
                <a:cs typeface="B Titr" panose="00000700000000000000" pitchFamily="2" charset="-78"/>
              </a:rPr>
              <a:t>فهرست مطالب</a:t>
            </a:r>
            <a:endParaRPr lang="en-US" sz="2800" b="1" dirty="0">
              <a:solidFill>
                <a:srgbClr val="A6516E"/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31308" y="1422304"/>
            <a:ext cx="534447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28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تاریخچه نرم افزار </a:t>
            </a:r>
            <a:r>
              <a:rPr lang="en-US" sz="28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ETABS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2800" b="1" dirty="0">
                <a:solidFill>
                  <a:srgbClr val="2F5063"/>
                </a:solidFill>
                <a:cs typeface="B Nazanin" panose="00000400000000000000" pitchFamily="2" charset="-78"/>
              </a:rPr>
              <a:t>امکانات</a:t>
            </a:r>
            <a:r>
              <a:rPr lang="fa-IR" sz="28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 جدید نرم افزار </a:t>
            </a:r>
            <a:r>
              <a:rPr lang="en-US" sz="28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ETABS 2013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ETABS 2013</a:t>
            </a:r>
            <a:r>
              <a:rPr lang="fa-IR" sz="28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 در یک نگاه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28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بررسی منوی </a:t>
            </a:r>
            <a:r>
              <a:rPr lang="en-US" sz="28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Define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28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تنظیمات تحلیل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SAP Fier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2395" y="3545490"/>
            <a:ext cx="543180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Import &amp; Export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28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بررسی منوی </a:t>
            </a:r>
            <a:r>
              <a:rPr lang="en-US" sz="28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Draw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28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نتایج تحلیل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28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طرح بتن و مقایسه با ورژن </a:t>
            </a:r>
            <a:r>
              <a:rPr lang="en-US" sz="28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9.7.4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2800" b="1" dirty="0">
                <a:solidFill>
                  <a:srgbClr val="2F5063"/>
                </a:solidFill>
                <a:cs typeface="B Nazanin" panose="00000400000000000000" pitchFamily="2" charset="-78"/>
              </a:rPr>
              <a:t>طرح </a:t>
            </a:r>
            <a:r>
              <a:rPr lang="fa-IR" sz="28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فولاد و </a:t>
            </a:r>
            <a:r>
              <a:rPr lang="fa-IR" sz="2800" b="1" dirty="0">
                <a:solidFill>
                  <a:srgbClr val="2F5063"/>
                </a:solidFill>
                <a:cs typeface="B Nazanin" panose="00000400000000000000" pitchFamily="2" charset="-78"/>
              </a:rPr>
              <a:t>مقایسه با ورژن </a:t>
            </a:r>
            <a:r>
              <a:rPr lang="en-US" sz="28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9.7.4</a:t>
            </a:r>
            <a:endParaRPr lang="fa-IR" sz="2800" b="1" dirty="0" smtClean="0">
              <a:solidFill>
                <a:srgbClr val="2F5063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28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ابهامات، ایرادات و نکات </a:t>
            </a:r>
            <a:r>
              <a:rPr lang="en-US" sz="28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ETABS 2013</a:t>
            </a:r>
            <a:endParaRPr lang="fa-IR" sz="2800" b="1" dirty="0" smtClean="0">
              <a:solidFill>
                <a:srgbClr val="2F5063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75781" y="2499522"/>
            <a:ext cx="1450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2400" b="1" cap="all" dirty="0">
                <a:ln w="3175" cmpd="sng">
                  <a:noFill/>
                </a:ln>
                <a:solidFill>
                  <a:srgbClr val="A6516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 01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14204" y="4622708"/>
            <a:ext cx="1450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2400" b="1" cap="all" dirty="0">
                <a:ln w="3175" cmpd="sng">
                  <a:noFill/>
                </a:ln>
                <a:solidFill>
                  <a:srgbClr val="A6516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 02</a:t>
            </a:r>
          </a:p>
        </p:txBody>
      </p:sp>
    </p:spTree>
    <p:extLst>
      <p:ext uri="{BB962C8B-B14F-4D97-AF65-F5344CB8AC3E}">
        <p14:creationId xmlns:p14="http://schemas.microsoft.com/office/powerpoint/2010/main" val="306785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528" y="1013930"/>
            <a:ext cx="11064644" cy="3626309"/>
          </a:xfrm>
          <a:prstGeom prst="rect">
            <a:avLst/>
          </a:prstGeom>
        </p:spPr>
      </p:pic>
      <p:sp>
        <p:nvSpPr>
          <p:cNvPr id="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50963" y="6248400"/>
            <a:ext cx="551167" cy="377825"/>
          </a:xfrm>
        </p:spPr>
        <p:txBody>
          <a:bodyPr/>
          <a:lstStyle/>
          <a:p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342" y="6248400"/>
            <a:ext cx="2822995" cy="377825"/>
          </a:xfrm>
        </p:spPr>
        <p:txBody>
          <a:bodyPr/>
          <a:lstStyle/>
          <a:p>
            <a:r>
              <a:rPr lang="en-US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M.Banan - S.A.Hekmatara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25600" y="478621"/>
            <a:ext cx="10045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solidFill>
                  <a:srgbClr val="A6516E"/>
                </a:solidFill>
                <a:cs typeface="B Titr" panose="00000700000000000000" pitchFamily="2" charset="-78"/>
              </a:rPr>
              <a:t>تحلیل غیر خطی</a:t>
            </a:r>
            <a:endParaRPr lang="en-US" sz="2800" b="1" dirty="0">
              <a:solidFill>
                <a:srgbClr val="A6516E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814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112" y="1539468"/>
            <a:ext cx="3135572" cy="1774393"/>
          </a:xfrm>
          <a:prstGeom prst="rect">
            <a:avLst/>
          </a:prstGeom>
        </p:spPr>
      </p:pic>
      <p:pic>
        <p:nvPicPr>
          <p:cNvPr id="8" name="Picture 7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89" b="22388"/>
          <a:stretch/>
        </p:blipFill>
        <p:spPr>
          <a:xfrm>
            <a:off x="6833790" y="1539468"/>
            <a:ext cx="3136392" cy="177393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25600" y="478621"/>
            <a:ext cx="10045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>
                <a:solidFill>
                  <a:srgbClr val="A6516E"/>
                </a:solidFill>
                <a:cs typeface="B Titr" panose="00000700000000000000" pitchFamily="2" charset="-78"/>
              </a:rPr>
              <a:t>مقایسه نتایج طراحی سازه فولادی 10 طبقه</a:t>
            </a:r>
            <a:endParaRPr lang="en-US" sz="2800" b="1" dirty="0">
              <a:solidFill>
                <a:srgbClr val="A6516E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4535969"/>
              </p:ext>
            </p:extLst>
          </p:nvPr>
        </p:nvGraphicFramePr>
        <p:xfrm>
          <a:off x="6456363" y="3484562"/>
          <a:ext cx="3848886" cy="276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" name="Worksheet" r:id="rId5" imgW="2638402" imgH="1895474" progId="Excel.Sheet.12">
                  <p:embed/>
                </p:oleObj>
              </mc:Choice>
              <mc:Fallback>
                <p:oleObj name="Worksheet" r:id="rId5" imgW="2638402" imgH="189547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56363" y="3484562"/>
                        <a:ext cx="3848886" cy="2763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2859931"/>
              </p:ext>
            </p:extLst>
          </p:nvPr>
        </p:nvGraphicFramePr>
        <p:xfrm>
          <a:off x="756162" y="3484815"/>
          <a:ext cx="4402293" cy="27635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" name="Worksheet" r:id="rId7" imgW="3019559" imgH="1895474" progId="Excel.Sheet.12">
                  <p:embed/>
                </p:oleObj>
              </mc:Choice>
              <mc:Fallback>
                <p:oleObj name="Worksheet" r:id="rId7" imgW="3019559" imgH="189547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6162" y="3484815"/>
                        <a:ext cx="4402293" cy="27635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50963" y="6248400"/>
            <a:ext cx="551167" cy="377825"/>
          </a:xfrm>
        </p:spPr>
        <p:txBody>
          <a:bodyPr/>
          <a:lstStyle/>
          <a:p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342" y="6248400"/>
            <a:ext cx="2822995" cy="377825"/>
          </a:xfrm>
        </p:spPr>
        <p:txBody>
          <a:bodyPr/>
          <a:lstStyle/>
          <a:p>
            <a:r>
              <a:rPr lang="en-US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M.Banan - S.A.Hekmatara</a:t>
            </a:r>
          </a:p>
        </p:txBody>
      </p:sp>
    </p:spTree>
    <p:extLst>
      <p:ext uri="{BB962C8B-B14F-4D97-AF65-F5344CB8AC3E}">
        <p14:creationId xmlns:p14="http://schemas.microsoft.com/office/powerpoint/2010/main" val="103380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625600" y="581711"/>
            <a:ext cx="10045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>
                <a:solidFill>
                  <a:srgbClr val="A6516E"/>
                </a:solidFill>
                <a:cs typeface="B Titr" panose="00000700000000000000" pitchFamily="2" charset="-78"/>
              </a:rPr>
              <a:t>ایرادات، ابهامات و نکات </a:t>
            </a:r>
            <a:r>
              <a:rPr lang="en-US" sz="2800" b="1" dirty="0">
                <a:solidFill>
                  <a:srgbClr val="A6516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ETABS2013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56356" y="1060703"/>
            <a:ext cx="100457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fa-IR" sz="2400" b="1" dirty="0">
                <a:solidFill>
                  <a:srgbClr val="2F5063"/>
                </a:solidFill>
                <a:cs typeface="B Nazanin" panose="00000400000000000000" pitchFamily="2" charset="-78"/>
              </a:rPr>
              <a:t>بازگشت پارامترهای پیش فرض با انتخاب آیکن </a:t>
            </a: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ها</a:t>
            </a:r>
            <a:endParaRPr lang="en-US" sz="2400" b="1" dirty="0">
              <a:solidFill>
                <a:srgbClr val="2F5063"/>
              </a:solidFill>
              <a:cs typeface="B Nazanin" panose="00000400000000000000" pitchFamily="2" charset="-78"/>
            </a:endParaRP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50963" y="6248400"/>
            <a:ext cx="551167" cy="377825"/>
          </a:xfrm>
        </p:spPr>
        <p:txBody>
          <a:bodyPr/>
          <a:lstStyle/>
          <a:p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342" y="6302992"/>
            <a:ext cx="2822995" cy="377825"/>
          </a:xfrm>
        </p:spPr>
        <p:txBody>
          <a:bodyPr/>
          <a:lstStyle/>
          <a:p>
            <a:r>
              <a:rPr lang="en-US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M.Banan - S.A.Hekmatara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662" y="1505161"/>
            <a:ext cx="9735200" cy="4903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25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50963" y="6248400"/>
            <a:ext cx="551167" cy="377825"/>
          </a:xfrm>
        </p:spPr>
        <p:txBody>
          <a:bodyPr/>
          <a:lstStyle/>
          <a:p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endParaRPr 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342" y="6248400"/>
            <a:ext cx="2822995" cy="377825"/>
          </a:xfrm>
        </p:spPr>
        <p:txBody>
          <a:bodyPr/>
          <a:lstStyle/>
          <a:p>
            <a:r>
              <a:rPr lang="en-US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M.Banan - S.A.Hekmatara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56356" y="1310916"/>
            <a:ext cx="100457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fa-IR" sz="2400" b="1" dirty="0">
                <a:solidFill>
                  <a:srgbClr val="2F5063"/>
                </a:solidFill>
                <a:cs typeface="B Nazanin" panose="00000400000000000000" pitchFamily="2" charset="-78"/>
              </a:rPr>
              <a:t>اشتباه در آیکن ها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4705" y="1310916"/>
            <a:ext cx="4182608" cy="433360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25600" y="581711"/>
            <a:ext cx="10045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solidFill>
                  <a:srgbClr val="A6516E"/>
                </a:solidFill>
                <a:cs typeface="B Titr" panose="00000700000000000000" pitchFamily="2" charset="-78"/>
              </a:rPr>
              <a:t>ایرادات، ابهامات و نکات </a:t>
            </a:r>
            <a:r>
              <a:rPr lang="en-US" sz="2800" b="1" dirty="0" smtClean="0">
                <a:solidFill>
                  <a:srgbClr val="A6516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ETABS2013</a:t>
            </a:r>
            <a:endParaRPr lang="en-US" sz="2000" b="1" dirty="0">
              <a:solidFill>
                <a:srgbClr val="A6516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52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50963" y="6248400"/>
            <a:ext cx="551167" cy="377825"/>
          </a:xfrm>
        </p:spPr>
        <p:txBody>
          <a:bodyPr/>
          <a:lstStyle/>
          <a:p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endParaRPr 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342" y="6248400"/>
            <a:ext cx="2822995" cy="377825"/>
          </a:xfrm>
        </p:spPr>
        <p:txBody>
          <a:bodyPr/>
          <a:lstStyle/>
          <a:p>
            <a:r>
              <a:rPr lang="en-US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M.Banan - S.A.Hekmatara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25600" y="581711"/>
            <a:ext cx="10045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solidFill>
                  <a:srgbClr val="A6516E"/>
                </a:solidFill>
                <a:cs typeface="B Titr" panose="00000700000000000000" pitchFamily="2" charset="-78"/>
              </a:rPr>
              <a:t>ایرادات، ابهامات و نکات </a:t>
            </a:r>
            <a:r>
              <a:rPr lang="en-US" sz="2800" b="1" dirty="0" smtClean="0">
                <a:solidFill>
                  <a:srgbClr val="A6516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ETABS2013</a:t>
            </a:r>
            <a:endParaRPr lang="en-US" sz="2000" b="1" dirty="0">
              <a:solidFill>
                <a:srgbClr val="A6516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25600" y="1310916"/>
            <a:ext cx="100457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fa-IR" sz="2400" b="1" dirty="0">
                <a:solidFill>
                  <a:srgbClr val="2F5063"/>
                </a:solidFill>
                <a:cs typeface="B Nazanin" panose="00000400000000000000" pitchFamily="2" charset="-78"/>
              </a:rPr>
              <a:t>خطای غیر فشردگی کلیه مقاطع استاندارد در ضوابط لرزه </a:t>
            </a: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ای مطابق </a:t>
            </a:r>
            <a:r>
              <a:rPr lang="en-US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AISC360-10</a:t>
            </a:r>
            <a:endParaRPr lang="en-US" sz="2400" b="1" dirty="0">
              <a:solidFill>
                <a:srgbClr val="2F5063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978" y="1731636"/>
            <a:ext cx="6958099" cy="447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1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50963" y="6248400"/>
            <a:ext cx="551167" cy="377825"/>
          </a:xfrm>
        </p:spPr>
        <p:txBody>
          <a:bodyPr/>
          <a:lstStyle/>
          <a:p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endParaRPr 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342" y="6248400"/>
            <a:ext cx="2822995" cy="377825"/>
          </a:xfrm>
        </p:spPr>
        <p:txBody>
          <a:bodyPr/>
          <a:lstStyle/>
          <a:p>
            <a:r>
              <a:rPr lang="en-US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M.Banan - S.A.Hekmatara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25600" y="581711"/>
            <a:ext cx="10045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solidFill>
                  <a:srgbClr val="A6516E"/>
                </a:solidFill>
                <a:cs typeface="B Titr" panose="00000700000000000000" pitchFamily="2" charset="-78"/>
              </a:rPr>
              <a:t>ایرادات، ابهامات و نکات </a:t>
            </a:r>
            <a:r>
              <a:rPr lang="en-US" sz="2800" b="1" dirty="0" smtClean="0">
                <a:solidFill>
                  <a:srgbClr val="A6516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ETABS2013</a:t>
            </a:r>
            <a:endParaRPr lang="en-US" sz="2000" b="1" dirty="0">
              <a:solidFill>
                <a:srgbClr val="A6516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25600" y="1310916"/>
            <a:ext cx="100457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غیر فعال بودن برخی آیکن ها</a:t>
            </a:r>
            <a:endParaRPr lang="en-US" sz="2400" b="1" dirty="0">
              <a:solidFill>
                <a:srgbClr val="2F5063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810" y="1541748"/>
            <a:ext cx="7234868" cy="4577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0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50963" y="6248400"/>
            <a:ext cx="551167" cy="377825"/>
          </a:xfrm>
        </p:spPr>
        <p:txBody>
          <a:bodyPr/>
          <a:lstStyle/>
          <a:p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342" y="6248400"/>
            <a:ext cx="2822995" cy="377825"/>
          </a:xfrm>
        </p:spPr>
        <p:txBody>
          <a:bodyPr/>
          <a:lstStyle/>
          <a:p>
            <a:r>
              <a:rPr lang="en-US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M.Banan - S.A.Hekmatara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25600" y="581711"/>
            <a:ext cx="10045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solidFill>
                  <a:srgbClr val="A6516E"/>
                </a:solidFill>
                <a:cs typeface="B Titr" panose="00000700000000000000" pitchFamily="2" charset="-78"/>
              </a:rPr>
              <a:t>ایرادات، ابهامات و نکات </a:t>
            </a:r>
            <a:r>
              <a:rPr lang="en-US" sz="2800" b="1" dirty="0" smtClean="0">
                <a:solidFill>
                  <a:srgbClr val="A6516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ETABS2013</a:t>
            </a:r>
            <a:endParaRPr lang="en-US" sz="2000" b="1" dirty="0">
              <a:solidFill>
                <a:srgbClr val="A6516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25600" y="1310916"/>
            <a:ext cx="100457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ارائه نکردن فایل متنی خروجی </a:t>
            </a:r>
            <a:endParaRPr lang="en-US" sz="2400" b="1" dirty="0">
              <a:solidFill>
                <a:srgbClr val="2F5063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38225"/>
            <a:ext cx="71437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27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50963" y="6248400"/>
            <a:ext cx="551167" cy="377825"/>
          </a:xfrm>
        </p:spPr>
        <p:txBody>
          <a:bodyPr/>
          <a:lstStyle/>
          <a:p>
            <a:r>
              <a:rPr lang="fa-IR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342" y="6248400"/>
            <a:ext cx="2822995" cy="377825"/>
          </a:xfrm>
        </p:spPr>
        <p:txBody>
          <a:bodyPr/>
          <a:lstStyle/>
          <a:p>
            <a:r>
              <a:rPr lang="en-US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M.Banan - S.A.Hekmatara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25600" y="581711"/>
            <a:ext cx="10045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solidFill>
                  <a:srgbClr val="A6516E"/>
                </a:solidFill>
                <a:cs typeface="B Titr" panose="00000700000000000000" pitchFamily="2" charset="-78"/>
              </a:rPr>
              <a:t>ایرادات، ابهامات و نکات </a:t>
            </a:r>
            <a:r>
              <a:rPr lang="en-US" sz="2800" b="1" dirty="0" smtClean="0">
                <a:solidFill>
                  <a:srgbClr val="A6516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ETABS2013</a:t>
            </a:r>
            <a:endParaRPr lang="en-US" sz="2000" b="1" dirty="0">
              <a:solidFill>
                <a:srgbClr val="A6516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25600" y="1310916"/>
            <a:ext cx="100457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ارائه خروجی گزارش طراحی اتصالات با واحد </a:t>
            </a:r>
            <a:r>
              <a:rPr lang="en-US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ksi</a:t>
            </a: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 </a:t>
            </a:r>
            <a:endParaRPr lang="en-US" sz="2400" b="1" dirty="0">
              <a:solidFill>
                <a:srgbClr val="2F5063"/>
              </a:solidFill>
              <a:cs typeface="B Nazanin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290" y="1467315"/>
            <a:ext cx="4051358" cy="37429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5648" y="1828438"/>
            <a:ext cx="7187373" cy="338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71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50963" y="6248400"/>
            <a:ext cx="551167" cy="377825"/>
          </a:xfrm>
        </p:spPr>
        <p:txBody>
          <a:bodyPr/>
          <a:lstStyle/>
          <a:p>
            <a:r>
              <a:rPr lang="fa-IR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endParaRPr 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342" y="6248400"/>
            <a:ext cx="2822995" cy="377825"/>
          </a:xfrm>
        </p:spPr>
        <p:txBody>
          <a:bodyPr/>
          <a:lstStyle/>
          <a:p>
            <a:r>
              <a:rPr lang="en-US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M.Banan - S.A.Hekmatara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25600" y="1310916"/>
            <a:ext cx="100457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§"/>
            </a:pPr>
            <a:r>
              <a:rPr lang="fa-IR" sz="2400" b="1" dirty="0">
                <a:solidFill>
                  <a:srgbClr val="2F5063"/>
                </a:solidFill>
                <a:cs typeface="B Nazanin" panose="00000400000000000000" pitchFamily="2" charset="-78"/>
              </a:rPr>
              <a:t>غیر قابل اعتماد بودن نتایج در نسخه های موجود</a:t>
            </a:r>
            <a:endParaRPr lang="en-US" sz="2400" b="1" dirty="0">
              <a:solidFill>
                <a:srgbClr val="2F5063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25600" y="581711"/>
            <a:ext cx="10045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dirty="0" smtClean="0">
                <a:solidFill>
                  <a:srgbClr val="A6516E"/>
                </a:solidFill>
                <a:cs typeface="B Titr" panose="00000700000000000000" pitchFamily="2" charset="-78"/>
              </a:rPr>
              <a:t>ایرادات، ابهامات و نکات </a:t>
            </a:r>
            <a:r>
              <a:rPr lang="en-US" sz="2800" b="1" dirty="0" smtClean="0">
                <a:solidFill>
                  <a:srgbClr val="A6516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ETABS2013</a:t>
            </a:r>
            <a:endParaRPr lang="en-US" sz="2000" b="1" dirty="0">
              <a:solidFill>
                <a:srgbClr val="A6516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724" y="1104932"/>
            <a:ext cx="5723684" cy="5056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08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915913" y="5399370"/>
            <a:ext cx="100457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000" b="1" dirty="0" smtClean="0">
                <a:solidFill>
                  <a:srgbClr val="A6516E"/>
                </a:solidFill>
                <a:cs typeface="B Titr" panose="00000700000000000000" pitchFamily="2" charset="-78"/>
              </a:rPr>
              <a:t>با تشکر از همکاران گرامی</a:t>
            </a:r>
            <a:endParaRPr lang="en-US" sz="4800" b="1" dirty="0">
              <a:solidFill>
                <a:srgbClr val="A6516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4021" y="1133495"/>
            <a:ext cx="1135493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400" b="1" dirty="0" smtClean="0">
                <a:solidFill>
                  <a:srgbClr val="A6516E"/>
                </a:solidFill>
                <a:cs typeface="B Nazanin" panose="00000400000000000000" pitchFamily="2" charset="-78"/>
              </a:rPr>
              <a:t>با وجود امکانات فراوان و محیط گرافیکی قدرتمند نرم افزار، تا زمان تایید توسط مراجع ذی صلاح، استفاده کاربردی از آن، توسط محاسبین محترم اکیدا توصیه نمی شود.</a:t>
            </a:r>
            <a:endParaRPr lang="en-US" sz="4400" b="1" dirty="0">
              <a:solidFill>
                <a:srgbClr val="A6516E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9543" y="3334097"/>
            <a:ext cx="7458075" cy="1828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55248" y="4403971"/>
            <a:ext cx="37023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www.FarsSaze.com</a:t>
            </a:r>
            <a:endParaRPr lang="en-US" sz="28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96728" y="3493626"/>
            <a:ext cx="25125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cs typeface="B Nazanin" panose="00000400000000000000" pitchFamily="2" charset="-78"/>
              </a:rPr>
              <a:t>نظرات،</a:t>
            </a:r>
          </a:p>
          <a:p>
            <a:pPr algn="ctr"/>
            <a:r>
              <a:rPr lang="fa-IR" sz="32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cs typeface="B Nazanin" panose="00000400000000000000" pitchFamily="2" charset="-78"/>
              </a:rPr>
              <a:t> پیشنهادات،</a:t>
            </a:r>
          </a:p>
          <a:p>
            <a:pPr algn="ctr"/>
            <a:r>
              <a:rPr lang="fa-IR" sz="32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cs typeface="B Nazanin" panose="00000400000000000000" pitchFamily="2" charset="-78"/>
              </a:rPr>
              <a:t> انتقادات</a:t>
            </a:r>
          </a:p>
        </p:txBody>
      </p:sp>
    </p:spTree>
    <p:extLst>
      <p:ext uri="{BB962C8B-B14F-4D97-AF65-F5344CB8AC3E}">
        <p14:creationId xmlns:p14="http://schemas.microsoft.com/office/powerpoint/2010/main" val="324869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785" y="1337733"/>
            <a:ext cx="11465869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2800" b="1" u="sng" dirty="0" smtClean="0">
                <a:solidFill>
                  <a:srgbClr val="BB3D91"/>
                </a:solidFill>
                <a:cs typeface="B Nazanin" panose="00000400000000000000" pitchFamily="2" charset="-78"/>
              </a:rPr>
              <a:t>E</a:t>
            </a:r>
            <a:r>
              <a:rPr lang="en-US" sz="2800" dirty="0" smtClean="0">
                <a:solidFill>
                  <a:srgbClr val="2F5063"/>
                </a:solidFill>
                <a:cs typeface="B Nazanin" panose="00000400000000000000" pitchFamily="2" charset="-78"/>
              </a:rPr>
              <a:t>xtended</a:t>
            </a:r>
            <a:r>
              <a:rPr lang="en-US" sz="2800" dirty="0" smtClean="0">
                <a:solidFill>
                  <a:srgbClr val="497E9C"/>
                </a:solidFill>
                <a:cs typeface="B Nazanin" panose="00000400000000000000" pitchFamily="2" charset="-78"/>
              </a:rPr>
              <a:t> </a:t>
            </a:r>
            <a:r>
              <a:rPr lang="en-US" sz="2800" b="1" u="sng" dirty="0" smtClean="0">
                <a:solidFill>
                  <a:srgbClr val="BB3D91"/>
                </a:solidFill>
                <a:cs typeface="B Nazanin" panose="00000400000000000000" pitchFamily="2" charset="-78"/>
              </a:rPr>
              <a:t>T</a:t>
            </a:r>
            <a:r>
              <a:rPr lang="en-US" sz="2800" dirty="0" smtClean="0">
                <a:solidFill>
                  <a:srgbClr val="2F5063"/>
                </a:solidFill>
                <a:cs typeface="B Nazanin" panose="00000400000000000000" pitchFamily="2" charset="-78"/>
              </a:rPr>
              <a:t>hree Dimensional </a:t>
            </a:r>
            <a:r>
              <a:rPr lang="en-US" sz="2800" b="1" u="sng" dirty="0" smtClean="0">
                <a:solidFill>
                  <a:srgbClr val="BB3D91"/>
                </a:solidFill>
                <a:cs typeface="B Nazanin" panose="00000400000000000000" pitchFamily="2" charset="-78"/>
              </a:rPr>
              <a:t>A</a:t>
            </a:r>
            <a:r>
              <a:rPr lang="en-US" sz="2800" dirty="0" smtClean="0">
                <a:solidFill>
                  <a:srgbClr val="2F5063"/>
                </a:solidFill>
                <a:cs typeface="B Nazanin" panose="00000400000000000000" pitchFamily="2" charset="-78"/>
              </a:rPr>
              <a:t>nalysis and Desing of </a:t>
            </a:r>
            <a:r>
              <a:rPr lang="en-US" sz="2800" b="1" u="sng" dirty="0" smtClean="0">
                <a:solidFill>
                  <a:srgbClr val="BB3D91"/>
                </a:solidFill>
                <a:cs typeface="B Nazanin" panose="00000400000000000000" pitchFamily="2" charset="-78"/>
              </a:rPr>
              <a:t>B</a:t>
            </a:r>
            <a:r>
              <a:rPr lang="en-US" sz="2800" dirty="0" smtClean="0">
                <a:solidFill>
                  <a:srgbClr val="2F5063"/>
                </a:solidFill>
                <a:cs typeface="B Nazanin" panose="00000400000000000000" pitchFamily="2" charset="-78"/>
              </a:rPr>
              <a:t>uilding</a:t>
            </a:r>
            <a:r>
              <a:rPr lang="en-US" sz="2800" dirty="0" smtClean="0">
                <a:solidFill>
                  <a:srgbClr val="497E9C"/>
                </a:solidFill>
                <a:cs typeface="B Nazanin" panose="00000400000000000000" pitchFamily="2" charset="-78"/>
              </a:rPr>
              <a:t> </a:t>
            </a:r>
            <a:r>
              <a:rPr lang="en-US" sz="2800" b="1" u="sng" dirty="0" smtClean="0">
                <a:solidFill>
                  <a:srgbClr val="BB3D91"/>
                </a:solidFill>
                <a:cs typeface="B Nazanin" panose="00000400000000000000" pitchFamily="2" charset="-78"/>
              </a:rPr>
              <a:t>S</a:t>
            </a:r>
            <a:r>
              <a:rPr lang="en-US" sz="2800" dirty="0" smtClean="0">
                <a:solidFill>
                  <a:srgbClr val="2F5063"/>
                </a:solidFill>
                <a:cs typeface="B Nazanin" panose="00000400000000000000" pitchFamily="2" charset="-78"/>
              </a:rPr>
              <a:t>ystems</a:t>
            </a:r>
            <a:endParaRPr lang="fa-IR" sz="2800" dirty="0" smtClean="0">
              <a:solidFill>
                <a:srgbClr val="2F5063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en-US" sz="28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2400" b="1" dirty="0">
                <a:solidFill>
                  <a:srgbClr val="2F5063"/>
                </a:solidFill>
                <a:cs typeface="B Nazanin" panose="00000400000000000000" pitchFamily="2" charset="-78"/>
              </a:rPr>
              <a:t>برنامه ای قدرتمند از گروه </a:t>
            </a:r>
            <a:r>
              <a:rPr lang="en-US" sz="2400" b="1" dirty="0">
                <a:solidFill>
                  <a:srgbClr val="2F5063"/>
                </a:solidFill>
                <a:cs typeface="B Nazanin" panose="00000400000000000000" pitchFamily="2" charset="-78"/>
              </a:rPr>
              <a:t>CSI</a:t>
            </a:r>
            <a:r>
              <a:rPr lang="fa-IR" sz="2400" b="1" dirty="0">
                <a:solidFill>
                  <a:srgbClr val="2F5063"/>
                </a:solidFill>
                <a:cs typeface="B Nazanin" panose="00000400000000000000" pitchFamily="2" charset="-78"/>
              </a:rPr>
              <a:t> جهت آنالیز و طراحی سیستمهای </a:t>
            </a: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ساختمانی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این برنامه برای اولین بار در سال 1984 ارایه گردید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نسخه های این برنامه در دهه 90  میلادی به نام </a:t>
            </a:r>
            <a:r>
              <a:rPr lang="en-US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ETABS 90</a:t>
            </a: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 و پس از آن به نام </a:t>
            </a:r>
            <a:r>
              <a:rPr lang="en-US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ETABS 2000</a:t>
            </a: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 معروف بود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محیط گرافیکی نرم افزار از </a:t>
            </a:r>
            <a:r>
              <a:rPr lang="en-US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ETABS 2000</a:t>
            </a: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 پدیدار شد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نسخه های بعدی با توجه به سال تولیدشان نامگذاری شدند. ورژنهای </a:t>
            </a:r>
            <a:r>
              <a:rPr lang="en-US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6</a:t>
            </a: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، </a:t>
            </a:r>
            <a:r>
              <a:rPr lang="en-US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7</a:t>
            </a: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، </a:t>
            </a:r>
            <a:r>
              <a:rPr lang="en-US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8</a:t>
            </a: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، </a:t>
            </a:r>
            <a:r>
              <a:rPr lang="en-US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9</a:t>
            </a:r>
            <a:endParaRPr lang="fa-IR" sz="2400" b="1" dirty="0" smtClean="0">
              <a:solidFill>
                <a:srgbClr val="2F5063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آخرین ورژن این نرم افزار مربوط به سال 2013 و با نام </a:t>
            </a:r>
            <a:r>
              <a:rPr lang="en-US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ETABS 2013.1.3</a:t>
            </a: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 شناخته می شود</a:t>
            </a:r>
          </a:p>
          <a:p>
            <a:pPr algn="r" rtl="1"/>
            <a:endParaRPr lang="en-US" sz="2400" dirty="0" smtClean="0">
              <a:solidFill>
                <a:srgbClr val="2F5063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این نسخه از سایت زیر قابل دانلود می باشد: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50963" y="6248400"/>
            <a:ext cx="551167" cy="377825"/>
          </a:xfrm>
        </p:spPr>
        <p:txBody>
          <a:bodyPr/>
          <a:lstStyle/>
          <a:p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endParaRPr 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26149"/>
          <a:stretch/>
        </p:blipFill>
        <p:spPr>
          <a:xfrm>
            <a:off x="2514600" y="4742770"/>
            <a:ext cx="3449471" cy="145802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514600" y="5656322"/>
            <a:ext cx="3094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www.FarsSaze.com</a:t>
            </a:r>
            <a:endParaRPr lang="en-US" sz="24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685801" y="530211"/>
            <a:ext cx="10131425" cy="523220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 anchor="ctr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/>
            <a:r>
              <a:rPr lang="fa-IR" sz="2800" b="1" dirty="0" smtClean="0">
                <a:solidFill>
                  <a:srgbClr val="A6516E"/>
                </a:solidFill>
                <a:latin typeface="+mn-lt"/>
                <a:ea typeface="+mn-ea"/>
                <a:cs typeface="B Titr" panose="00000700000000000000" pitchFamily="2" charset="-78"/>
              </a:rPr>
              <a:t>تاریخچه نرم افزار </a:t>
            </a:r>
            <a:r>
              <a:rPr lang="en-US" sz="2800" b="1" dirty="0" smtClean="0">
                <a:solidFill>
                  <a:srgbClr val="A6516E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ETABS</a:t>
            </a:r>
            <a:endParaRPr lang="en-US" sz="2800" b="1" dirty="0">
              <a:solidFill>
                <a:srgbClr val="A6516E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2442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9934" y="1501254"/>
            <a:ext cx="9807292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2F5063"/>
                </a:solidFill>
                <a:cs typeface="B Nazanin" panose="00000400000000000000" pitchFamily="2" charset="-78"/>
              </a:rPr>
              <a:t>User </a:t>
            </a:r>
            <a:r>
              <a:rPr lang="en-US" sz="28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Interface</a:t>
            </a: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محیط گرافیکی قوی، در دسترس و ساده</a:t>
            </a: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پنجره درختی</a:t>
            </a:r>
            <a:endParaRPr lang="fa-IR" sz="3200" b="1" dirty="0">
              <a:solidFill>
                <a:srgbClr val="2F5063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algn="r" rtl="1"/>
            <a:endParaRPr lang="fa-IR" sz="32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340" y="3114375"/>
            <a:ext cx="6418457" cy="29589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7" y="625520"/>
            <a:ext cx="5447763" cy="5447763"/>
          </a:xfrm>
          <a:prstGeom prst="rect">
            <a:avLst/>
          </a:prstGeom>
        </p:spPr>
      </p:pic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50963" y="6248400"/>
            <a:ext cx="551167" cy="377825"/>
          </a:xfrm>
        </p:spPr>
        <p:txBody>
          <a:bodyPr/>
          <a:lstStyle/>
          <a:p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endParaRPr 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342" y="6248400"/>
            <a:ext cx="2822995" cy="377825"/>
          </a:xfrm>
        </p:spPr>
        <p:txBody>
          <a:bodyPr/>
          <a:lstStyle/>
          <a:p>
            <a:r>
              <a:rPr lang="en-US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M.Banan - S.A.Hekmatara</a:t>
            </a:r>
            <a:endParaRPr lang="en-US" sz="1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itle 3"/>
          <p:cNvSpPr txBox="1">
            <a:spLocks/>
          </p:cNvSpPr>
          <p:nvPr/>
        </p:nvSpPr>
        <p:spPr>
          <a:xfrm>
            <a:off x="685801" y="530211"/>
            <a:ext cx="10131425" cy="523220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 anchor="ctr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/>
            <a:r>
              <a:rPr lang="fa-IR" sz="2800" b="1" dirty="0" smtClean="0">
                <a:solidFill>
                  <a:srgbClr val="A6516E"/>
                </a:solidFill>
                <a:latin typeface="+mn-lt"/>
                <a:ea typeface="+mn-ea"/>
                <a:cs typeface="B Titr" panose="00000700000000000000" pitchFamily="2" charset="-78"/>
              </a:rPr>
              <a:t>امکانات جدید نرم افزار </a:t>
            </a:r>
            <a:r>
              <a:rPr lang="en-US" sz="2800" b="1" dirty="0" smtClean="0">
                <a:solidFill>
                  <a:srgbClr val="A6516E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ETABS 2013</a:t>
            </a:r>
            <a:endParaRPr lang="en-US" sz="2800" b="1" dirty="0">
              <a:solidFill>
                <a:srgbClr val="A6516E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92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9934" y="1501254"/>
            <a:ext cx="980729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2F5063"/>
                </a:solidFill>
                <a:cs typeface="B Nazanin" panose="00000400000000000000" pitchFamily="2" charset="-78"/>
              </a:rPr>
              <a:t>Modeling Tools</a:t>
            </a:r>
            <a:endParaRPr lang="fa-IR" sz="2800" b="1" dirty="0" smtClean="0">
              <a:solidFill>
                <a:srgbClr val="2F5063"/>
              </a:solidFill>
              <a:cs typeface="B Nazanin" panose="00000400000000000000" pitchFamily="2" charset="-78"/>
            </a:endParaRP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مدلهای آماده</a:t>
            </a: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سیستم خطوط شبکه</a:t>
            </a: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ردیابی و ترسیم از طریق لایه های نقشه معماری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algn="r" rtl="1"/>
            <a:endParaRPr lang="fa-IR" sz="32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390" y="3896774"/>
            <a:ext cx="5461616" cy="24577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66" y="-40944"/>
            <a:ext cx="4553808" cy="455380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879" y="3616983"/>
            <a:ext cx="4624187" cy="2737518"/>
          </a:xfrm>
          <a:prstGeom prst="rect">
            <a:avLst/>
          </a:prstGeom>
        </p:spPr>
      </p:pic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50963" y="6248400"/>
            <a:ext cx="551167" cy="377825"/>
          </a:xfrm>
        </p:spPr>
        <p:txBody>
          <a:bodyPr/>
          <a:lstStyle/>
          <a:p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endParaRPr 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342" y="6248400"/>
            <a:ext cx="2822995" cy="377825"/>
          </a:xfrm>
        </p:spPr>
        <p:txBody>
          <a:bodyPr/>
          <a:lstStyle/>
          <a:p>
            <a:r>
              <a:rPr lang="en-US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M.Banan - S.A.Hekmatara</a:t>
            </a:r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685801" y="530211"/>
            <a:ext cx="10131425" cy="523220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 anchor="ctr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/>
            <a:r>
              <a:rPr lang="fa-IR" sz="2800" b="1" dirty="0" smtClean="0">
                <a:solidFill>
                  <a:srgbClr val="A6516E"/>
                </a:solidFill>
                <a:latin typeface="+mn-lt"/>
                <a:ea typeface="+mn-ea"/>
                <a:cs typeface="B Titr" panose="00000700000000000000" pitchFamily="2" charset="-78"/>
              </a:rPr>
              <a:t>امکانات جدید نرم افزار </a:t>
            </a:r>
            <a:r>
              <a:rPr lang="en-US" sz="2800" b="1" dirty="0" smtClean="0">
                <a:solidFill>
                  <a:srgbClr val="A6516E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ETABS 2013</a:t>
            </a:r>
            <a:endParaRPr lang="en-US" sz="2800" b="1" dirty="0">
              <a:solidFill>
                <a:srgbClr val="A6516E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12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9934" y="1501254"/>
            <a:ext cx="9807292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2F5063"/>
                </a:solidFill>
                <a:cs typeface="B Nazanin" panose="00000400000000000000" pitchFamily="2" charset="-78"/>
              </a:rPr>
              <a:t>Building </a:t>
            </a:r>
            <a:r>
              <a:rPr lang="en-US" sz="28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Components</a:t>
            </a: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مقاطع مختلف فلزی و بتنی</a:t>
            </a: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طراحی مقاطع</a:t>
            </a: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دیوار برشی و گروه های مختلف ترسیمی آن</a:t>
            </a: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فعال سازی قسمتهای مختلف یک سازه</a:t>
            </a:r>
            <a:endParaRPr lang="fa-IR" sz="3200" b="1" dirty="0" smtClean="0">
              <a:solidFill>
                <a:srgbClr val="2F5063"/>
              </a:solidFill>
              <a:cs typeface="B Nazanin" panose="00000400000000000000" pitchFamily="2" charset="-78"/>
            </a:endParaRPr>
          </a:p>
          <a:p>
            <a:pPr algn="r" rtl="1"/>
            <a:endParaRPr lang="fa-IR" sz="32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en-US" sz="3200" dirty="0">
              <a:solidFill>
                <a:srgbClr val="497E9C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027" y="3370534"/>
            <a:ext cx="2856458" cy="285645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88" y="3277493"/>
            <a:ext cx="2886501" cy="28865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953" y="3413948"/>
            <a:ext cx="3425010" cy="285645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42" y="0"/>
            <a:ext cx="4047711" cy="4047711"/>
          </a:xfrm>
          <a:prstGeom prst="rect">
            <a:avLst/>
          </a:prstGeom>
        </p:spPr>
      </p:pic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50963" y="6248400"/>
            <a:ext cx="551167" cy="377825"/>
          </a:xfrm>
        </p:spPr>
        <p:txBody>
          <a:bodyPr/>
          <a:lstStyle/>
          <a:p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endParaRPr 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342" y="6248400"/>
            <a:ext cx="2822995" cy="377825"/>
          </a:xfrm>
        </p:spPr>
        <p:txBody>
          <a:bodyPr/>
          <a:lstStyle/>
          <a:p>
            <a:r>
              <a:rPr lang="en-US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M.Banan - S.A.Hekmatara</a:t>
            </a:r>
          </a:p>
        </p:txBody>
      </p:sp>
      <p:sp>
        <p:nvSpPr>
          <p:cNvPr id="13" name="Title 3"/>
          <p:cNvSpPr txBox="1">
            <a:spLocks/>
          </p:cNvSpPr>
          <p:nvPr/>
        </p:nvSpPr>
        <p:spPr>
          <a:xfrm>
            <a:off x="685801" y="530211"/>
            <a:ext cx="10131425" cy="523220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 anchor="ctr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/>
            <a:r>
              <a:rPr lang="fa-IR" sz="2800" b="1" dirty="0" smtClean="0">
                <a:solidFill>
                  <a:srgbClr val="A6516E"/>
                </a:solidFill>
                <a:latin typeface="+mn-lt"/>
                <a:ea typeface="+mn-ea"/>
                <a:cs typeface="B Titr" panose="00000700000000000000" pitchFamily="2" charset="-78"/>
              </a:rPr>
              <a:t>امکانات جدید نرم افزار </a:t>
            </a:r>
            <a:r>
              <a:rPr lang="en-US" sz="2800" b="1" dirty="0" smtClean="0">
                <a:solidFill>
                  <a:srgbClr val="A6516E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ETABS 2013</a:t>
            </a:r>
            <a:endParaRPr lang="en-US" sz="2800" b="1" dirty="0">
              <a:solidFill>
                <a:srgbClr val="A6516E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20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74210" y="1501254"/>
            <a:ext cx="9807292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Loading</a:t>
            </a: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تعریف اتوماتیک بار باد و زلزله طبق آخرین آیین نامه های معتبر</a:t>
            </a: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تعریف حالت های مختلف بار و بارگذاری</a:t>
            </a: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تعریف روکش فرضی جهت اعمال بارهای جانبی سطحی</a:t>
            </a: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تعریف دسته بارهای سطحی</a:t>
            </a:r>
            <a:endParaRPr lang="fa-IR" sz="3200" b="1" dirty="0">
              <a:solidFill>
                <a:srgbClr val="2F5063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en-US" sz="3200" dirty="0">
              <a:solidFill>
                <a:srgbClr val="497E9C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65" y="40944"/>
            <a:ext cx="3929405" cy="39294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745" y="3580263"/>
            <a:ext cx="4756038" cy="266813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236" y="3352650"/>
            <a:ext cx="4133690" cy="3232545"/>
          </a:xfrm>
          <a:prstGeom prst="rect">
            <a:avLst/>
          </a:prstGeom>
        </p:spPr>
      </p:pic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50963" y="6248400"/>
            <a:ext cx="551167" cy="377825"/>
          </a:xfrm>
        </p:spPr>
        <p:txBody>
          <a:bodyPr/>
          <a:lstStyle/>
          <a:p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342" y="6248400"/>
            <a:ext cx="2822995" cy="377825"/>
          </a:xfrm>
        </p:spPr>
        <p:txBody>
          <a:bodyPr/>
          <a:lstStyle/>
          <a:p>
            <a:r>
              <a:rPr lang="en-US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M.Banan - S.A.Hekmatara</a:t>
            </a:r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685801" y="530211"/>
            <a:ext cx="10131425" cy="523220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 anchor="ctr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/>
            <a:r>
              <a:rPr lang="fa-IR" sz="2800" b="1" dirty="0" smtClean="0">
                <a:solidFill>
                  <a:srgbClr val="A6516E"/>
                </a:solidFill>
                <a:latin typeface="+mn-lt"/>
                <a:ea typeface="+mn-ea"/>
                <a:cs typeface="B Titr" panose="00000700000000000000" pitchFamily="2" charset="-78"/>
              </a:rPr>
              <a:t>امکانات جدید نرم افزار </a:t>
            </a:r>
            <a:r>
              <a:rPr lang="en-US" sz="2800" b="1" dirty="0" smtClean="0">
                <a:solidFill>
                  <a:srgbClr val="A6516E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ETABS 2013</a:t>
            </a:r>
            <a:endParaRPr lang="en-US" sz="2800" b="1" dirty="0">
              <a:solidFill>
                <a:srgbClr val="A6516E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32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14654" y="1501254"/>
            <a:ext cx="980729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2F5063"/>
                </a:solidFill>
                <a:cs typeface="B Nazanin" panose="00000400000000000000" pitchFamily="2" charset="-78"/>
              </a:rPr>
              <a:t>Analysis</a:t>
            </a:r>
            <a:endParaRPr lang="fa-IR" sz="2800" b="1" dirty="0" smtClean="0">
              <a:solidFill>
                <a:srgbClr val="2F5063"/>
              </a:solidFill>
              <a:cs typeface="B Nazanin" panose="00000400000000000000" pitchFamily="2" charset="-78"/>
            </a:endParaRP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امکان آنالیز بارها به صورت جداگانه</a:t>
            </a: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بررسی کمانش المان</a:t>
            </a: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تحلیل اثر خزش و انقباض در سازه بتن آرمه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algn="r" rtl="1"/>
            <a:endParaRPr lang="fa-IR" sz="32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en-US" sz="3200" dirty="0">
              <a:solidFill>
                <a:srgbClr val="497E9C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145" y="3176498"/>
            <a:ext cx="5010176" cy="331172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15" y="3213254"/>
            <a:ext cx="2708287" cy="27082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274" y="0"/>
            <a:ext cx="4476871" cy="4476871"/>
          </a:xfrm>
          <a:prstGeom prst="rect">
            <a:avLst/>
          </a:prstGeom>
        </p:spPr>
      </p:pic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50963" y="6248400"/>
            <a:ext cx="551167" cy="377825"/>
          </a:xfrm>
        </p:spPr>
        <p:txBody>
          <a:bodyPr/>
          <a:lstStyle/>
          <a:p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endParaRPr 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342" y="6248400"/>
            <a:ext cx="2822995" cy="377825"/>
          </a:xfrm>
        </p:spPr>
        <p:txBody>
          <a:bodyPr/>
          <a:lstStyle/>
          <a:p>
            <a:r>
              <a:rPr lang="en-US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M.Banan - S.A.Hekmatara</a:t>
            </a:r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685801" y="530211"/>
            <a:ext cx="10131425" cy="523220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 anchor="ctr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/>
            <a:r>
              <a:rPr lang="fa-IR" sz="2800" b="1" dirty="0" smtClean="0">
                <a:solidFill>
                  <a:srgbClr val="A6516E"/>
                </a:solidFill>
                <a:latin typeface="+mn-lt"/>
                <a:ea typeface="+mn-ea"/>
                <a:cs typeface="B Titr" panose="00000700000000000000" pitchFamily="2" charset="-78"/>
              </a:rPr>
              <a:t>امکانات جدید نرم افزار </a:t>
            </a:r>
            <a:r>
              <a:rPr lang="en-US" sz="2800" b="1" dirty="0" smtClean="0">
                <a:solidFill>
                  <a:srgbClr val="A6516E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ETABS 2013</a:t>
            </a:r>
            <a:endParaRPr lang="en-US" sz="2800" b="1" dirty="0">
              <a:solidFill>
                <a:srgbClr val="A6516E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282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9934" y="1501254"/>
            <a:ext cx="980729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r" rtl="1"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Design</a:t>
            </a: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اتصالات سازه های فولادی</a:t>
            </a: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دیوار بنایی مسلح</a:t>
            </a:r>
          </a:p>
          <a:p>
            <a:pPr marL="914400" lvl="1" indent="-457200" algn="r" rtl="1">
              <a:buFont typeface="Arial" panose="020B0604020202020204" pitchFamily="34" charset="0"/>
              <a:buChar char="•"/>
            </a:pPr>
            <a:r>
              <a:rPr lang="fa-IR" sz="2400" b="1" dirty="0" smtClean="0">
                <a:solidFill>
                  <a:srgbClr val="2F5063"/>
                </a:solidFill>
                <a:cs typeface="B Nazanin" panose="00000400000000000000" pitchFamily="2" charset="-78"/>
              </a:rPr>
              <a:t>طراحی مقاطع مرکب</a:t>
            </a: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  <a:p>
            <a:pPr marL="457200" indent="-457200" algn="r" rtl="1">
              <a:buFont typeface="Arial" panose="020B0604020202020204" pitchFamily="34" charset="0"/>
              <a:buChar char="•"/>
            </a:pPr>
            <a:endParaRPr lang="fa-IR" sz="3200" dirty="0" smtClean="0">
              <a:solidFill>
                <a:srgbClr val="497E9C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62" y="107720"/>
            <a:ext cx="3630306" cy="36303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117" y="2218392"/>
            <a:ext cx="3772724" cy="37727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841" y="3351295"/>
            <a:ext cx="3315874" cy="3315874"/>
          </a:xfrm>
          <a:prstGeom prst="rect">
            <a:avLst/>
          </a:prstGeom>
        </p:spPr>
      </p:pic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50963" y="6248400"/>
            <a:ext cx="551167" cy="377825"/>
          </a:xfrm>
        </p:spPr>
        <p:txBody>
          <a:bodyPr/>
          <a:lstStyle/>
          <a:p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342" y="6248400"/>
            <a:ext cx="2822995" cy="377825"/>
          </a:xfrm>
        </p:spPr>
        <p:txBody>
          <a:bodyPr/>
          <a:lstStyle/>
          <a:p>
            <a:r>
              <a:rPr lang="en-US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M.Banan - S.A.Hekmatara</a:t>
            </a:r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685801" y="530211"/>
            <a:ext cx="10131425" cy="523220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rtlCol="0" anchor="ctr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/>
            <a:r>
              <a:rPr lang="fa-IR" sz="2800" b="1" dirty="0" smtClean="0">
                <a:solidFill>
                  <a:srgbClr val="A6516E"/>
                </a:solidFill>
                <a:latin typeface="+mn-lt"/>
                <a:ea typeface="+mn-ea"/>
                <a:cs typeface="B Titr" panose="00000700000000000000" pitchFamily="2" charset="-78"/>
              </a:rPr>
              <a:t>امکانات جدید نرم افزار </a:t>
            </a:r>
            <a:r>
              <a:rPr lang="en-US" sz="2800" b="1" dirty="0" smtClean="0">
                <a:solidFill>
                  <a:srgbClr val="A6516E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ETABS 2013</a:t>
            </a:r>
            <a:endParaRPr lang="en-US" sz="2800" b="1" dirty="0">
              <a:solidFill>
                <a:srgbClr val="A6516E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76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TC103457452[[fn=Celestial]]</Template>
  <TotalTime>1240</TotalTime>
  <Words>735</Words>
  <Application>Microsoft Office PowerPoint</Application>
  <PresentationFormat>Widescreen</PresentationFormat>
  <Paragraphs>211</Paragraphs>
  <Slides>29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8" baseType="lpstr">
      <vt:lpstr>Arial</vt:lpstr>
      <vt:lpstr>B Nazanin</vt:lpstr>
      <vt:lpstr>B Titr</vt:lpstr>
      <vt:lpstr>Calibri</vt:lpstr>
      <vt:lpstr>Calibri Light</vt:lpstr>
      <vt:lpstr>Times New Roman</vt:lpstr>
      <vt:lpstr>Wingdings</vt:lpstr>
      <vt:lpstr>Celestial</vt:lpstr>
      <vt:lpstr>Worksheet</vt:lpstr>
      <vt:lpstr>PowerPoint Presentation</vt:lpstr>
      <vt:lpstr>فهرست مطالب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امکانات جدید نرم افزار ETABS 2013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Sasstation</dc:creator>
  <cp:lastModifiedBy>Sasstation</cp:lastModifiedBy>
  <cp:revision>102</cp:revision>
  <dcterms:created xsi:type="dcterms:W3CDTF">2013-11-14T17:05:56Z</dcterms:created>
  <dcterms:modified xsi:type="dcterms:W3CDTF">2013-12-18T09:10:44Z</dcterms:modified>
</cp:coreProperties>
</file>